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2"/>
  </p:notesMasterIdLst>
  <p:sldIdLst>
    <p:sldId id="256" r:id="rId3"/>
    <p:sldId id="257" r:id="rId4"/>
    <p:sldId id="264" r:id="rId5"/>
    <p:sldId id="265" r:id="rId6"/>
    <p:sldId id="266" r:id="rId7"/>
    <p:sldId id="267" r:id="rId8"/>
    <p:sldId id="258" r:id="rId9"/>
    <p:sldId id="263" r:id="rId10"/>
    <p:sldId id="260" r:id="rId11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10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4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6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C3F753B-3402-4F0E-82D8-43F7130298B8}" type="datetime1">
              <a:rPr lang="nl-NL"/>
              <a:pPr lvl="0"/>
              <a:t>8-1-2022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26B401-495C-47B3-93F2-1EDD807B876C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0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1B013E8D-29C8-44B4-A676-1F8C0CECE1A9}" type="datetime3">
              <a:rPr lang="nl-NL"/>
              <a:pPr lvl="0"/>
              <a:t>8/1/22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29171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319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2197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242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60207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961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5541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041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89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1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01660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67627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40875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284879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23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9393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/>
          <p:cNvSpPr/>
          <p:nvPr/>
        </p:nvSpPr>
        <p:spPr>
          <a:xfrm>
            <a:off x="1246610" y="10057403"/>
            <a:ext cx="5011734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Afbeelding 8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10056415"/>
            <a:ext cx="4986799" cy="1246702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Havo </a:t>
            </a:r>
            <a:br>
              <a:rPr lang="nl-NL" dirty="0"/>
            </a:br>
            <a:r>
              <a:rPr lang="nl-NL" dirty="0"/>
              <a:t>Paragraaf 5.4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Nederlandse Opstand</a:t>
            </a:r>
          </a:p>
        </p:txBody>
      </p:sp>
      <p:sp>
        <p:nvSpPr>
          <p:cNvPr id="3" name="Tijdelijke aanduiding voor datum 2"/>
          <p:cNvSpPr txBox="1"/>
          <p:nvPr/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r-IN" sz="4177" b="0" i="0" u="none" strike="noStrike" kern="1200" cap="none" spc="0" baseline="0">
              <a:solidFill>
                <a:srgbClr val="8B4FA8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3528163" cy="470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en waardoor Nederlanders in opstand kwamen tegen hun vorst</a:t>
            </a:r>
            <a:b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opstand een oorlog werd</a:t>
            </a:r>
            <a:b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61946" lvl="0" indent="-361946">
              <a:buClr>
                <a:srgbClr val="7030A0"/>
              </a:buClr>
              <a:buSzPct val="100000"/>
              <a:buFont typeface="Arial" pitchFamily="34"/>
            </a:pPr>
            <a:r>
              <a:rPr lang="nl-NL" sz="33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hoe de Nederlandse onafhankelijke staat tot stand kwam</a:t>
            </a:r>
          </a:p>
          <a:p>
            <a:pPr marL="0" lvl="0" indent="0">
              <a:buClr>
                <a:srgbClr val="7030A0"/>
              </a:buClr>
              <a:buSzPct val="100000"/>
              <a:buNone/>
            </a:pPr>
            <a:endParaRPr lang="nl-NL" sz="33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41324"/>
            <a:ext cx="17602958" cy="2600872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45720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Kenmerkend aspect: </a:t>
            </a:r>
          </a:p>
          <a:p>
            <a:pPr marL="914400" marR="0" lvl="0" indent="-4572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het conflict in de Nederlanden dat resulteerde in de stichting van een Nederlandse staat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ontstaan van de Opstand 1/3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Filips II, koning van Spanje, benoemde Willem van Oranje tot </a:t>
            </a:r>
            <a:r>
              <a:rPr lang="nl-NL" dirty="0">
                <a:solidFill>
                  <a:srgbClr val="FF0000"/>
                </a:solidFill>
              </a:rPr>
              <a:t>stadhouder</a:t>
            </a:r>
            <a:r>
              <a:rPr lang="nl-NL" dirty="0">
                <a:solidFill>
                  <a:schemeClr val="tx1"/>
                </a:solidFill>
              </a:rPr>
              <a:t> van Holland, Zeeland en Utrecht.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In 1568 werd Oranje de leider van </a:t>
            </a:r>
            <a:r>
              <a:rPr lang="nl-NL" dirty="0">
                <a:solidFill>
                  <a:srgbClr val="FF0000"/>
                </a:solidFill>
              </a:rPr>
              <a:t>de Opstand </a:t>
            </a:r>
            <a:r>
              <a:rPr lang="nl-NL" dirty="0">
                <a:solidFill>
                  <a:schemeClr val="tx1"/>
                </a:solidFill>
              </a:rPr>
              <a:t>tegen Filips.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De Nederlanden hadden één </a:t>
            </a:r>
            <a:r>
              <a:rPr lang="nl-NL" dirty="0">
                <a:solidFill>
                  <a:srgbClr val="FF0000"/>
                </a:solidFill>
              </a:rPr>
              <a:t>landsheer</a:t>
            </a:r>
            <a:r>
              <a:rPr lang="nl-NL" dirty="0">
                <a:solidFill>
                  <a:schemeClr val="tx1"/>
                </a:solidFill>
              </a:rPr>
              <a:t>, maar vormden geen eenheid. De landsheer was apart hertog of graaf in elk </a:t>
            </a:r>
            <a:r>
              <a:rPr lang="nl-NL" dirty="0">
                <a:solidFill>
                  <a:srgbClr val="FF0000"/>
                </a:solidFill>
              </a:rPr>
              <a:t>gewest</a:t>
            </a:r>
            <a:r>
              <a:rPr lang="nl-NL" dirty="0">
                <a:solidFill>
                  <a:schemeClr val="tx1"/>
                </a:solidFill>
              </a:rPr>
              <a:t>: </a:t>
            </a:r>
            <a:r>
              <a:rPr lang="nl-NL" dirty="0"/>
              <a:t>provincie.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Alle gewesten hadden eigen wetten, privileges en </a:t>
            </a:r>
            <a:r>
              <a:rPr lang="nl-NL" dirty="0">
                <a:solidFill>
                  <a:srgbClr val="FF0000"/>
                </a:solidFill>
              </a:rPr>
              <a:t>Staten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391D4C3-E7DC-477C-BB81-E1B7B1F9535B}"/>
              </a:ext>
            </a:extLst>
          </p:cNvPr>
          <p:cNvSpPr txBox="1"/>
          <p:nvPr/>
        </p:nvSpPr>
        <p:spPr>
          <a:xfrm>
            <a:off x="10799379" y="2534954"/>
            <a:ext cx="8058110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stadhouder: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 vertegenwoordiger van de vorst in een gewest (tot 1581), </a:t>
            </a:r>
            <a:b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 in de Republiek de hoogste regent in dienst van de gewesten, onder meer als opperbevelhebber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de Opstand (Tachtigjarige Oorlog):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strijd van Nederlanders tegen Spanje (1568-1648)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landsheer: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vorst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Staten: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bestuur van gewest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51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ontstaan van de Opstand 2/3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Karel V, landsheer (1515-1555):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versterkte centrale bestuur in Brussel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vervolgde protestanten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Gevolg: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steden en gewesten zagen maatregelen als bedreiging voor hun privileges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protestanten werden door rechtbanken van Karel veroordeeld, anderen door rechters van eigen stad of gewest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veel bestuurders hadden door hun </a:t>
            </a:r>
            <a:r>
              <a:rPr lang="nl-NL" dirty="0" err="1">
                <a:solidFill>
                  <a:schemeClr val="tx1"/>
                </a:solidFill>
              </a:rPr>
              <a:t>humanis-me</a:t>
            </a:r>
            <a:r>
              <a:rPr lang="nl-NL" dirty="0">
                <a:solidFill>
                  <a:schemeClr val="tx1"/>
                </a:solidFill>
              </a:rPr>
              <a:t> bedenkingen bij de kettervervolgingen</a:t>
            </a:r>
          </a:p>
        </p:txBody>
      </p:sp>
      <p:pic>
        <p:nvPicPr>
          <p:cNvPr id="5" name="Afbeelding 4" descr="Afbeelding met persoon, buiten, lucht&#10;&#10;Automatisch gegenereerde beschrijving">
            <a:extLst>
              <a:ext uri="{FF2B5EF4-FFF2-40B4-BE49-F238E27FC236}">
                <a16:creationId xmlns:a16="http://schemas.microsoft.com/office/drawing/2014/main" id="{A08B5E2B-84A6-4E52-9C03-F32AD783F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78" y="2513191"/>
            <a:ext cx="5764189" cy="75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Het ontstaan van de Opstand 3/3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De onvrede groeide doordat Filips II: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hoge belastingen vroeg voor zijn oorlog tegen Frankrijk</a:t>
            </a:r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op hoge posities vertrouwelingen van buiten de Nederlanden benoemde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Filips stelde Margaretha van Parma aan als </a:t>
            </a:r>
            <a:r>
              <a:rPr lang="nl-NL" dirty="0">
                <a:solidFill>
                  <a:srgbClr val="FF0000"/>
                </a:solidFill>
              </a:rPr>
              <a:t>landvoogdes</a:t>
            </a:r>
            <a:r>
              <a:rPr lang="nl-NL" dirty="0">
                <a:solidFill>
                  <a:schemeClr val="tx1"/>
                </a:solidFill>
              </a:rPr>
              <a:t>. Oranje en andere edelen pleitten voor meer godsdienstvrijheid. 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Na de </a:t>
            </a:r>
            <a:r>
              <a:rPr lang="nl-NL" dirty="0">
                <a:solidFill>
                  <a:srgbClr val="FF0000"/>
                </a:solidFill>
              </a:rPr>
              <a:t>Beeldenstorm</a:t>
            </a:r>
            <a:r>
              <a:rPr lang="nl-NL" dirty="0">
                <a:solidFill>
                  <a:schemeClr val="tx1"/>
                </a:solidFill>
              </a:rPr>
              <a:t> trad Alva als nieuwe landvoogd keihard op tegen de calvinisten en de bestuurders.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Oranje vluchtte naar Duitsland. In 1568 viel hij met legers de Nederlanden binnen, het begin van de </a:t>
            </a:r>
            <a:r>
              <a:rPr lang="nl-NL" dirty="0">
                <a:solidFill>
                  <a:srgbClr val="FF0000"/>
                </a:solidFill>
              </a:rPr>
              <a:t>Tachtigjarige Oorlog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391D4C3-E7DC-477C-BB81-E1B7B1F9535B}"/>
              </a:ext>
            </a:extLst>
          </p:cNvPr>
          <p:cNvSpPr txBox="1"/>
          <p:nvPr/>
        </p:nvSpPr>
        <p:spPr>
          <a:xfrm>
            <a:off x="10799379" y="2534954"/>
            <a:ext cx="8058110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landvoogd(es): </a:t>
            </a:r>
            <a:r>
              <a:rPr lang="nl-NL" sz="3300" kern="0" dirty="0" err="1">
                <a:solidFill>
                  <a:srgbClr val="FFFFFF"/>
                </a:solidFill>
                <a:latin typeface="Arial"/>
                <a:ea typeface="Arial"/>
                <a:cs typeface="Arial"/>
              </a:rPr>
              <a:t>plaatsvervang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(st)er van de vorst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Beeldenstorm: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vernielingen in katholieke kerken door Nederlandse</a:t>
            </a:r>
            <a:b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protestanten in 1566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Tachtigjarige Oorlog (de Opstand):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strijd van Nederlanders tegen Spanje (1568-1648)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712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Opstand en oorlog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Alva sloeg de aanvallen van Oranje met gemak af, maar maakte zich gehaat door nieuwe belastingen. Oranje ging samenwerken met de </a:t>
            </a:r>
            <a:r>
              <a:rPr lang="nl-NL" dirty="0">
                <a:solidFill>
                  <a:srgbClr val="FF0000"/>
                </a:solidFill>
              </a:rPr>
              <a:t>geuzen</a:t>
            </a:r>
            <a:r>
              <a:rPr lang="nl-NL" dirty="0">
                <a:solidFill>
                  <a:schemeClr val="tx1"/>
                </a:solidFill>
              </a:rPr>
              <a:t>: calvinistische opstandeling in de Nederlanden tegen Filips II.</a:t>
            </a:r>
          </a:p>
          <a:p>
            <a:pPr mar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/>
              <a:t>In 1572, na de verovering van Den Briel, gaven de meeste steden zich over aan de geuzen en verklaarden zich voor Oranje.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geuzen en de troepen van Alva begingen veel wreedheden.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Alva heroverde de hele Nederlanden behalve Holland en Zeeland.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7A4044-EBE9-4BFD-8541-69C6D9919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083" y="2513191"/>
            <a:ext cx="5811485" cy="7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5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Opstand en oorlog 2/2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09" y="2513191"/>
            <a:ext cx="8805441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In 1570 kwam Filips in geldnood door de oorlog met Ottomaanse rijk, de Spaanse soldaten sloegen daarop aan het plunderen. </a:t>
            </a:r>
            <a:br>
              <a:rPr lang="nl-NL" dirty="0"/>
            </a:br>
            <a:r>
              <a:rPr lang="nl-NL" dirty="0"/>
              <a:t>De gewesten sloten vrede met het opstandige Holland en Zeeland.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opstandige gewesten vormden de </a:t>
            </a:r>
            <a:r>
              <a:rPr lang="nl-NL" dirty="0">
                <a:solidFill>
                  <a:srgbClr val="FF0000"/>
                </a:solidFill>
              </a:rPr>
              <a:t>Unie van Utrecht</a:t>
            </a:r>
            <a:r>
              <a:rPr lang="nl-NL" dirty="0"/>
              <a:t>: militair en politiek bondgenootschap van noordelijke gewesten (1579). Dit werd de kern van een nieuwe Nederlandse staat.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C3EE23-3633-417C-B6ED-07EF74824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920" y="2513191"/>
            <a:ext cx="8059648" cy="57992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Een onafhankelijke staat 1/2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922149" cy="7527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In de Unie van Utrecht was afgesproken dat alle gewesten godsdienstige zaken zelf </a:t>
            </a:r>
            <a:r>
              <a:rPr lang="nl-NL" dirty="0" err="1"/>
              <a:t>regel-den</a:t>
            </a:r>
            <a:r>
              <a:rPr lang="nl-NL" dirty="0"/>
              <a:t>. Maar de calvinisten namen bijna overal de macht over en verboden de katholieke kerk.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Filips en Oranje werden openlijk vijanden. De Staten-Generaal van de Unie zwoeren Filips af in het Plakkaat van </a:t>
            </a:r>
            <a:r>
              <a:rPr lang="nl-NL" dirty="0" err="1"/>
              <a:t>Verlatinge</a:t>
            </a:r>
            <a:r>
              <a:rPr lang="nl-NL" dirty="0"/>
              <a:t> (1581).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Parma veroverde veel steden in Vlaanderen en Brabant. Oranje werd in 1584 vermoord, Parma nam in 1585 Antwerpen in. De Spaanse </a:t>
            </a:r>
            <a:r>
              <a:rPr lang="nl-NL" dirty="0" err="1"/>
              <a:t>over-winning</a:t>
            </a:r>
            <a:r>
              <a:rPr lang="nl-NL" dirty="0"/>
              <a:t> leek dichtbij. Filips wilde ook afrekenen met de protestantse Engelse koningin, maar zijn vloot ging ten onder in 1588.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persoon, gebouw, mensen, binnen&#10;&#10;Automatisch gegenereerde beschrijving">
            <a:extLst>
              <a:ext uri="{FF2B5EF4-FFF2-40B4-BE49-F238E27FC236}">
                <a16:creationId xmlns:a16="http://schemas.microsoft.com/office/drawing/2014/main" id="{C33AC667-92B5-4DA1-85E0-A22BC3524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06" y="2513191"/>
            <a:ext cx="8063562" cy="68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5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05440" cy="752769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In 1588 besloten de Staten om zelf de </a:t>
            </a:r>
            <a:r>
              <a:rPr lang="nl-NL" dirty="0">
                <a:solidFill>
                  <a:srgbClr val="FF0000"/>
                </a:solidFill>
              </a:rPr>
              <a:t>soeverein</a:t>
            </a:r>
            <a:r>
              <a:rPr lang="nl-NL" dirty="0">
                <a:solidFill>
                  <a:schemeClr val="tx1"/>
                </a:solidFill>
              </a:rPr>
              <a:t> van hun gewesten te worden.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Ze vormden de </a:t>
            </a:r>
            <a:r>
              <a:rPr lang="nl-NL" dirty="0">
                <a:solidFill>
                  <a:srgbClr val="FF0000"/>
                </a:solidFill>
              </a:rPr>
              <a:t>Republiek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In 1648 sloten Spanje en de Republiek de Vrede van Munster.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Het conflict in de Nederlanden dat resulteerde in de stichting van een Nederlandse staat is een </a:t>
            </a:r>
            <a:r>
              <a:rPr lang="nl-NL" b="1" dirty="0">
                <a:solidFill>
                  <a:schemeClr val="tx1"/>
                </a:solidFill>
              </a:rPr>
              <a:t>kenmerkend aspect </a:t>
            </a:r>
            <a:r>
              <a:rPr lang="nl-NL" dirty="0">
                <a:solidFill>
                  <a:schemeClr val="tx1"/>
                </a:solidFill>
              </a:rPr>
              <a:t>van de tijd van ontdekkers en hervormers.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DA64035-F37E-4764-9C74-CBC2AA1C13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Een onafhankelijke staat 2/2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4A66E3-02A6-4DD3-BD79-41CA9F1F8D33}"/>
              </a:ext>
            </a:extLst>
          </p:cNvPr>
          <p:cNvSpPr txBox="1"/>
          <p:nvPr/>
        </p:nvSpPr>
        <p:spPr>
          <a:xfrm>
            <a:off x="10799379" y="2534954"/>
            <a:ext cx="8058110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soeverein: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hoogste staatsgezag</a:t>
            </a: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Republiek: </a:t>
            </a:r>
            <a:r>
              <a:rPr lang="nl-NL" sz="3300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Republiek der Zeven Verenigde Nederlanden</a:t>
            </a: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1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536575" lvl="0" indent="-5365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lvl="0" indent="6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kern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1314</TotalTime>
  <Words>697</Words>
  <Application>Microsoft Office PowerPoint</Application>
  <PresentationFormat>Aangepast</PresentationFormat>
  <Paragraphs>84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.AppleSystemUIFont</vt:lpstr>
      <vt:lpstr>Arial</vt:lpstr>
      <vt:lpstr>Calibri</vt:lpstr>
      <vt:lpstr>3 sectie content</vt:lpstr>
      <vt:lpstr>1 sectie start en eindslide + inhoud</vt:lpstr>
      <vt:lpstr>Havo  Paragraaf 5.4  De Nederlandse Opstand</vt:lpstr>
      <vt:lpstr>In deze presentatie leer je:</vt:lpstr>
      <vt:lpstr>Het ontstaan van de Opstand 1/3</vt:lpstr>
      <vt:lpstr>Het ontstaan van de Opstand 2/3</vt:lpstr>
      <vt:lpstr>Het ontstaan van de Opstand 3/3</vt:lpstr>
      <vt:lpstr>Opstand en oorlog 1/2</vt:lpstr>
      <vt:lpstr>Opstand en oorlog 2/2</vt:lpstr>
      <vt:lpstr>Een onafhankelijke staat 1/2</vt:lpstr>
      <vt:lpstr>Een onafhankelijke staat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126</cp:revision>
  <dcterms:created xsi:type="dcterms:W3CDTF">2018-10-10T07:56:58Z</dcterms:created>
  <dcterms:modified xsi:type="dcterms:W3CDTF">2022-01-08T10:19:59Z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